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43" r:id="rId1"/>
  </p:sldMasterIdLst>
  <p:notesMasterIdLst>
    <p:notesMasterId r:id="rId17"/>
  </p:notesMasterIdLst>
  <p:sldIdLst>
    <p:sldId id="256" r:id="rId2"/>
    <p:sldId id="264" r:id="rId3"/>
    <p:sldId id="268" r:id="rId4"/>
    <p:sldId id="257" r:id="rId5"/>
    <p:sldId id="261" r:id="rId6"/>
    <p:sldId id="265" r:id="rId7"/>
    <p:sldId id="270" r:id="rId8"/>
    <p:sldId id="259" r:id="rId9"/>
    <p:sldId id="260" r:id="rId10"/>
    <p:sldId id="269" r:id="rId11"/>
    <p:sldId id="262" r:id="rId12"/>
    <p:sldId id="263" r:id="rId13"/>
    <p:sldId id="258" r:id="rId14"/>
    <p:sldId id="271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5923" autoAdjust="0"/>
  </p:normalViewPr>
  <p:slideViewPr>
    <p:cSldViewPr snapToGrid="0">
      <p:cViewPr varScale="1">
        <p:scale>
          <a:sx n="85" d="100"/>
          <a:sy n="85" d="100"/>
        </p:scale>
        <p:origin x="499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2918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DF7F2-6F7B-42D4-AD7C-AFECC89D0465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5C163-E279-4072-95E2-966C647D7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5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5C163-E279-4072-95E2-966C647D7D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94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81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863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728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5705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215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910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249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916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3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19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388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24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20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1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283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556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8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18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  <p:sldLayoutId id="2147483957" r:id="rId14"/>
    <p:sldLayoutId id="2147483958" r:id="rId15"/>
    <p:sldLayoutId id="2147483959" r:id="rId16"/>
    <p:sldLayoutId id="21474839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topia.org/project-based-learning-guide-implementation#pbl_plan" TargetMode="External"/><Relationship Id="rId7" Type="http://schemas.openxmlformats.org/officeDocument/2006/relationships/hyperlink" Target="http://www.edutopia.org/project-based-learning-guide-implementation#pbl_evaluate" TargetMode="External"/><Relationship Id="rId2" Type="http://schemas.openxmlformats.org/officeDocument/2006/relationships/hyperlink" Target="http://www.edutopia.org/project-based-learning-guide-implementation#pbl_question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edutopia.org/project-based-learning-guide-implementation#pbl_assess" TargetMode="External"/><Relationship Id="rId5" Type="http://schemas.openxmlformats.org/officeDocument/2006/relationships/hyperlink" Target="http://www.edutopia.org/project-based-learning-guide-implementation#pbl_monitor" TargetMode="External"/><Relationship Id="rId4" Type="http://schemas.openxmlformats.org/officeDocument/2006/relationships/hyperlink" Target="http://www.edutopia.org/project-based-learning-guide-implementation#pbl_schedul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waKZQ9gaBkI" TargetMode="Externa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e.org/" TargetMode="External"/><Relationship Id="rId2" Type="http://schemas.openxmlformats.org/officeDocument/2006/relationships/hyperlink" Target="http://www.edutopia.org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youtube.com/watch?v=waKZQ9gaBkI" TargetMode="External"/><Relationship Id="rId4" Type="http://schemas.openxmlformats.org/officeDocument/2006/relationships/hyperlink" Target="https://www.youtube.com/watch?v=LMCZvGesRz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LMCZvGesRz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9111" y="392343"/>
            <a:ext cx="8825658" cy="332958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Bodoni MT" panose="02070603080606020203" pitchFamily="18" charset="0"/>
              </a:rPr>
              <a:t>Is there a way to increase the critical thinking skills of students?</a:t>
            </a:r>
            <a:endParaRPr lang="en-US" b="1" dirty="0">
              <a:latin typeface="Bodoni MT" panose="020706030806060202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49" y="4212340"/>
            <a:ext cx="10067316" cy="1096899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n-US" sz="7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Is Project Base Learning the teaching method for your students?</a:t>
            </a:r>
          </a:p>
          <a:p>
            <a:pPr algn="ctr"/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726198" y="5799655"/>
            <a:ext cx="2671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Amanda Gardner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44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073" y="181488"/>
            <a:ext cx="8596668" cy="90114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What does every PBL lesson need?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1432487" y="1082636"/>
            <a:ext cx="87372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hlinkClick r:id="rId2"/>
              </a:rPr>
              <a:t>Start with the Essential </a:t>
            </a:r>
            <a:r>
              <a:rPr lang="en-US" sz="2400" b="1" dirty="0" smtClean="0">
                <a:hlinkClick r:id="rId2"/>
              </a:rPr>
              <a:t>Question</a:t>
            </a:r>
            <a:endParaRPr lang="en-US" sz="24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This helps the students to make a real-world connection.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hlinkClick r:id="rId3"/>
              </a:rPr>
              <a:t>Design </a:t>
            </a:r>
            <a:r>
              <a:rPr lang="en-US" sz="2400" b="1" dirty="0">
                <a:hlinkClick r:id="rId3"/>
              </a:rPr>
              <a:t>a Plan for the </a:t>
            </a:r>
            <a:r>
              <a:rPr lang="en-US" sz="2400" b="1" dirty="0" smtClean="0">
                <a:hlinkClick r:id="rId3"/>
              </a:rPr>
              <a:t>Project</a:t>
            </a:r>
            <a:endParaRPr lang="en-US" sz="24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project is planned by the teachers but students are given choice.</a:t>
            </a:r>
          </a:p>
          <a:p>
            <a:pPr lvl="1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hlinkClick r:id="rId4"/>
              </a:rPr>
              <a:t>Create a </a:t>
            </a:r>
            <a:r>
              <a:rPr lang="en-US" sz="2400" b="1" dirty="0" smtClean="0">
                <a:hlinkClick r:id="rId4"/>
              </a:rPr>
              <a:t>Schedule</a:t>
            </a:r>
            <a:endParaRPr lang="en-US" sz="24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Timelines and benchmarks are set to guide students.</a:t>
            </a:r>
          </a:p>
          <a:p>
            <a:pPr lvl="1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hlinkClick r:id="rId5"/>
              </a:rPr>
              <a:t>Monitor the Students and the Progress of the </a:t>
            </a:r>
            <a:r>
              <a:rPr lang="en-US" sz="2400" b="1" dirty="0" smtClean="0">
                <a:hlinkClick r:id="rId5"/>
              </a:rPr>
              <a:t>Project</a:t>
            </a:r>
            <a:endParaRPr lang="en-US" sz="24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Teacher facilitates and helps guide students throughout the project and through misconceptions.</a:t>
            </a:r>
          </a:p>
          <a:p>
            <a:pPr lvl="1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hlinkClick r:id="rId6"/>
              </a:rPr>
              <a:t>Assess the </a:t>
            </a:r>
            <a:r>
              <a:rPr lang="en-US" sz="2400" b="1" dirty="0" smtClean="0">
                <a:hlinkClick r:id="rId6"/>
              </a:rPr>
              <a:t>Outcome</a:t>
            </a:r>
            <a:endParaRPr lang="en-US" sz="24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Student work is graded based on a rubric and presented publicly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hlinkClick r:id="rId7"/>
              </a:rPr>
              <a:t>Evaluate the </a:t>
            </a:r>
            <a:r>
              <a:rPr lang="en-US" sz="2400" b="1" dirty="0" smtClean="0">
                <a:hlinkClick r:id="rId7"/>
              </a:rPr>
              <a:t>Experience</a:t>
            </a:r>
            <a:endParaRPr lang="en-US" sz="24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Students reflect on their learning and the project in general.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73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338" y="460494"/>
            <a:ext cx="8596668" cy="964758"/>
          </a:xfrm>
        </p:spPr>
        <p:txBody>
          <a:bodyPr/>
          <a:lstStyle/>
          <a:p>
            <a:r>
              <a:rPr lang="en-US" dirty="0" smtClean="0"/>
              <a:t>Can your school embrace PBL?</a:t>
            </a:r>
            <a:endParaRPr lang="en-US" dirty="0"/>
          </a:p>
        </p:txBody>
      </p:sp>
      <p:pic>
        <p:nvPicPr>
          <p:cNvPr id="4" name="waKZQ9gaBkI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54921" y="1960618"/>
            <a:ext cx="8241085" cy="463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24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747" y="244570"/>
            <a:ext cx="948115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Can you think outside of the box when it comes instructional strategies?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661" y="1912643"/>
            <a:ext cx="7516457" cy="478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5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247" y="228868"/>
            <a:ext cx="11624847" cy="7740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Let’s Talk!</a:t>
            </a:r>
            <a:r>
              <a:rPr lang="en-US" sz="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endParaRPr lang="en-US" sz="9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3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With your grade level team, discuss </a:t>
            </a:r>
            <a:r>
              <a:rPr lang="en-US" sz="3000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videos </a:t>
            </a:r>
            <a:r>
              <a:rPr lang="en-US" sz="3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and consider these questions. </a:t>
            </a:r>
          </a:p>
          <a:p>
            <a:pPr algn="ctr"/>
            <a:endParaRPr lang="en-US" sz="9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Use your IPAD to record your groups answers and email them to your department leader.</a:t>
            </a:r>
          </a:p>
          <a:p>
            <a:endParaRPr lang="en-US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	</a:t>
            </a:r>
            <a:r>
              <a:rPr lang="en-US" sz="2800" dirty="0" smtClean="0"/>
              <a:t>How does your team feel about this approach?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	</a:t>
            </a:r>
            <a:r>
              <a:rPr lang="en-US" sz="2800" dirty="0" smtClean="0"/>
              <a:t>	What benefits do you see with this strategy?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		What issues does your team see as hurdles with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		implementing PBL?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What are the standards for your grade level that your team believes PLB would be most successful with teaching?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What standards for your grade level will not be compatible with PBL?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087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237565"/>
            <a:ext cx="10039818" cy="1400530"/>
          </a:xfrm>
        </p:spPr>
        <p:txBody>
          <a:bodyPr/>
          <a:lstStyle/>
          <a:p>
            <a:r>
              <a:rPr lang="en-US" dirty="0" smtClean="0"/>
              <a:t>Things to do before we meet again…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9952" y="1281953"/>
            <a:ext cx="113403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Answer these questions for yourself and come ready to share…</a:t>
            </a:r>
          </a:p>
          <a:p>
            <a:endParaRPr lang="en-US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Could your grade level try this strategy after testing?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driving questions could fit into your standards?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schedule changes might support our success with PBL?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materials would be ESSENTIAL to making PBL a success?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do you see as reasons why we should wait?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bcCursive" panose="00000400000000000000" pitchFamily="2" charset="0"/>
              </a:rPr>
              <a:t>We will discuss these ideas during our department meetings that are scheduled in two weeks.  </a:t>
            </a: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AbcCursiv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12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46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5373" y="1367624"/>
            <a:ext cx="88339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Edutopia</a:t>
            </a:r>
            <a:r>
              <a:rPr lang="en-US" dirty="0" smtClean="0"/>
              <a:t>  </a:t>
            </a:r>
            <a:r>
              <a:rPr lang="en-US" dirty="0" smtClean="0">
                <a:hlinkClick r:id="rId2"/>
              </a:rPr>
              <a:t>www.edutopia.org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Buck Institute for Education  </a:t>
            </a:r>
            <a:r>
              <a:rPr lang="en-US" dirty="0" smtClean="0">
                <a:hlinkClick r:id="rId3"/>
              </a:rPr>
              <a:t>www.bie.org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Video</a:t>
            </a:r>
            <a:r>
              <a:rPr lang="en-US" dirty="0"/>
              <a:t>: BIE Project Based Learning: Explained  December 9, 2010 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www.youtube.com/watch?v=LMCZvGesRz8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Video</a:t>
            </a:r>
            <a:r>
              <a:rPr lang="en-US" dirty="0"/>
              <a:t>: PBS New  School Districts use Project Based Learning Over Testing  April 3, </a:t>
            </a:r>
            <a:r>
              <a:rPr lang="en-US" dirty="0" smtClean="0"/>
              <a:t>2013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www.youtube.com/watch?v=waKZQ9gaBkI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Images and cartoon are from Bing.com images and are being used for educational reasons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1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0138" y="212036"/>
            <a:ext cx="7315201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was your teacher education program like?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138" y="1846795"/>
            <a:ext cx="7709501" cy="450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89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8403" y="303636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Is there another approach that could promote critical thinking in your classroom?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67" y="2356150"/>
            <a:ext cx="4954554" cy="42990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676" y="2459523"/>
            <a:ext cx="4684218" cy="37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4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8428" y="245706"/>
            <a:ext cx="8596668" cy="766916"/>
          </a:xfrm>
        </p:spPr>
        <p:txBody>
          <a:bodyPr>
            <a:noAutofit/>
          </a:bodyPr>
          <a:lstStyle/>
          <a:p>
            <a:r>
              <a:rPr lang="en-US" sz="4400" dirty="0" smtClean="0"/>
              <a:t>Project Based Learning might be what you are looking for?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432128" y="2118241"/>
            <a:ext cx="6209643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Project-based learning </a:t>
            </a:r>
            <a:r>
              <a:rPr lang="en-US" sz="3200" dirty="0" smtClean="0"/>
              <a:t>(PLB) is a teaching method in </a:t>
            </a:r>
            <a:r>
              <a:rPr lang="en-US" sz="3200" dirty="0"/>
              <a:t>which students explore </a:t>
            </a:r>
            <a:r>
              <a:rPr lang="en-US" sz="3200" dirty="0" smtClean="0"/>
              <a:t>a driving, real-world question </a:t>
            </a:r>
            <a:r>
              <a:rPr lang="en-US" sz="3200" dirty="0"/>
              <a:t>through </a:t>
            </a:r>
            <a:r>
              <a:rPr lang="en-US" sz="3200" dirty="0" smtClean="0"/>
              <a:t>a student centered, interdisciplinary inquiry approach.</a:t>
            </a:r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695" y="4468518"/>
            <a:ext cx="4876799" cy="219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388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0766" y="109803"/>
            <a:ext cx="6623437" cy="1219200"/>
          </a:xfrm>
        </p:spPr>
        <p:txBody>
          <a:bodyPr>
            <a:noAutofit/>
          </a:bodyPr>
          <a:lstStyle/>
          <a:p>
            <a:r>
              <a:rPr lang="en-US" dirty="0" smtClean="0"/>
              <a:t>How can PBL help my students achieve more?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67626" y="1715858"/>
            <a:ext cx="1072630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Engages students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Motivates students </a:t>
            </a:r>
            <a:r>
              <a:rPr lang="en-US" sz="3200" dirty="0"/>
              <a:t>to </a:t>
            </a:r>
            <a:r>
              <a:rPr lang="en-US" sz="3200" dirty="0" smtClean="0"/>
              <a:t>learn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especially students struggling academically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Challenges students to think creatively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/>
              <a:t>Promotes 21</a:t>
            </a:r>
            <a:r>
              <a:rPr lang="en-US" sz="3200" baseline="30000" dirty="0"/>
              <a:t>st</a:t>
            </a:r>
            <a:r>
              <a:rPr lang="en-US" sz="3200" dirty="0"/>
              <a:t> century skills including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dirty="0"/>
              <a:t>collaboration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communication </a:t>
            </a:r>
            <a:endParaRPr lang="en-US" sz="2000" dirty="0"/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dirty="0"/>
              <a:t>creativity/innovation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dirty="0"/>
              <a:t>critical thinking </a:t>
            </a:r>
            <a:r>
              <a:rPr lang="en-US" sz="2000" dirty="0" smtClean="0"/>
              <a:t>skills (analyze, reason, evaluate, problem solve, make decisions)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Adaptability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Effective oral and writing skills</a:t>
            </a:r>
          </a:p>
          <a:p>
            <a:pPr lvl="3"/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27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156" y="172799"/>
            <a:ext cx="9250858" cy="12547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is PBL different from traditional teaching methods?</a:t>
            </a:r>
            <a:endParaRPr lang="en-US" dirty="0"/>
          </a:p>
        </p:txBody>
      </p:sp>
      <p:pic>
        <p:nvPicPr>
          <p:cNvPr id="4" name="LMCZvGesRz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88850" y="1770447"/>
            <a:ext cx="8596668" cy="48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38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038" y="260837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Would you want to be a student in a project based classroom?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74" y="1990724"/>
            <a:ext cx="3320920" cy="24906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9" y="1862546"/>
            <a:ext cx="2549375" cy="2481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900" y="1853248"/>
            <a:ext cx="4059868" cy="2691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58" y="4545117"/>
            <a:ext cx="3922272" cy="2240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809" y="4631764"/>
            <a:ext cx="28575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8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0853" y="275437"/>
            <a:ext cx="9404723" cy="1400530"/>
          </a:xfrm>
        </p:spPr>
        <p:txBody>
          <a:bodyPr/>
          <a:lstStyle/>
          <a:p>
            <a:r>
              <a:rPr lang="en-US" dirty="0" smtClean="0"/>
              <a:t>Roles of the Teacher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81377" y="1147665"/>
            <a:ext cx="82958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Facilitator for student learning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Manage learning environment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Model strategies for thinking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Model strategies for problem solving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Work with students to create driving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Assess each students work and mastery of the standards embedded into the project.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26" y="5162549"/>
            <a:ext cx="1695450" cy="1695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741" y="5124860"/>
            <a:ext cx="3132179" cy="173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50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2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0185" y="256775"/>
            <a:ext cx="9404723" cy="1400530"/>
          </a:xfrm>
        </p:spPr>
        <p:txBody>
          <a:bodyPr/>
          <a:lstStyle/>
          <a:p>
            <a:r>
              <a:rPr lang="en-US" dirty="0" smtClean="0"/>
              <a:t>Roles of the student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06448" y="1518699"/>
            <a:ext cx="866692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Collaborate effectively with group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Manage the pace and self effort during the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Research towards finding an answer to the driving question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Be a problem solver and investigator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Evaluate ones own work and their peers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Create a way to showcase the results of the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Master the standards through outstanding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81" y="1817563"/>
            <a:ext cx="3068027" cy="204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98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2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875</TotalTime>
  <Words>559</Words>
  <Application>Microsoft Office PowerPoint</Application>
  <PresentationFormat>Widescreen</PresentationFormat>
  <Paragraphs>97</Paragraphs>
  <Slides>15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AbcCursive</vt:lpstr>
      <vt:lpstr>Arial</vt:lpstr>
      <vt:lpstr>Bodoni MT</vt:lpstr>
      <vt:lpstr>Calibri</vt:lpstr>
      <vt:lpstr>Century Gothic</vt:lpstr>
      <vt:lpstr>Wingdings</vt:lpstr>
      <vt:lpstr>Wingdings 3</vt:lpstr>
      <vt:lpstr>Ion</vt:lpstr>
      <vt:lpstr>Is there a way to increase the critical thinking skills of students?</vt:lpstr>
      <vt:lpstr>What was your teacher education program like?</vt:lpstr>
      <vt:lpstr>Is there another approach that could promote critical thinking in your classroom?</vt:lpstr>
      <vt:lpstr>Project Based Learning might be what you are looking for?</vt:lpstr>
      <vt:lpstr>How can PBL help my students achieve more?</vt:lpstr>
      <vt:lpstr>How is PBL different from traditional teaching methods?</vt:lpstr>
      <vt:lpstr>Would you want to be a student in a project based classroom?</vt:lpstr>
      <vt:lpstr>Roles of the Teacher</vt:lpstr>
      <vt:lpstr>Roles of the student</vt:lpstr>
      <vt:lpstr>What does every PBL lesson need?</vt:lpstr>
      <vt:lpstr>Can your school embrace PBL?</vt:lpstr>
      <vt:lpstr>Can you think outside of the box when it comes instructional strategies?</vt:lpstr>
      <vt:lpstr>PowerPoint Presentation</vt:lpstr>
      <vt:lpstr>Things to do before we meet again…</vt:lpstr>
      <vt:lpstr>References</vt:lpstr>
    </vt:vector>
  </TitlesOfParts>
  <Company>LLSD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Based Learning</dc:title>
  <dc:creator>Amanda Gardner</dc:creator>
  <cp:lastModifiedBy>Amanda Gardner</cp:lastModifiedBy>
  <cp:revision>66</cp:revision>
  <cp:lastPrinted>2015-03-11T19:01:08Z</cp:lastPrinted>
  <dcterms:created xsi:type="dcterms:W3CDTF">2015-01-23T20:12:58Z</dcterms:created>
  <dcterms:modified xsi:type="dcterms:W3CDTF">2015-03-14T17:12:58Z</dcterms:modified>
</cp:coreProperties>
</file>